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Roboto-bold.fntdata"/><Relationship Id="rId10" Type="http://schemas.openxmlformats.org/officeDocument/2006/relationships/slide" Target="slides/slide5.xml"/><Relationship Id="rId21" Type="http://schemas.openxmlformats.org/officeDocument/2006/relationships/font" Target="fonts/Roboto-regular.fntdata"/><Relationship Id="rId13" Type="http://schemas.openxmlformats.org/officeDocument/2006/relationships/slide" Target="slides/slide8.xml"/><Relationship Id="rId24" Type="http://schemas.openxmlformats.org/officeDocument/2006/relationships/font" Target="fonts/Roboto-boldItalic.fntdata"/><Relationship Id="rId12" Type="http://schemas.openxmlformats.org/officeDocument/2006/relationships/slide" Target="slides/slide7.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e4e120df5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6e4e120df5_0_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63" name="Google Shape;163;g26e4e120df5_0_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3: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72" name="Google Shape;172;p1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4: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80" name="Google Shape;180;p1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6: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89" name="Google Shape;189;p1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US" sz="1100"/>
              <a:t>These are the references for this session.</a:t>
            </a:r>
            <a:endParaRPr b="0" sz="1100" strike="noStrike">
              <a:latin typeface="Arial"/>
              <a:ea typeface="Arial"/>
              <a:cs typeface="Arial"/>
              <a:sym typeface="Arial"/>
            </a:endParaRPr>
          </a:p>
        </p:txBody>
      </p:sp>
      <p:sp>
        <p:nvSpPr>
          <p:cNvPr id="197" name="Google Shape;19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8: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205" name="Google Shape;205;p1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81" name="Google Shape;8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89" name="Google Shape;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00" name="Google Shape;1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11" name="Google Shape;1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20" name="Google Shape;12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29" name="Google Shape;129;p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9: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41" name="Google Shape;141;p9: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1: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54" name="Google Shape;154;p1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1" name="Google Shape;5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13"/>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6" name="Google Shape;56;p13"/>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2" name="Google Shape;22;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4" name="Google Shape;34;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5" name="Google Shape;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6" name="Shape 36"/>
        <p:cNvGrpSpPr/>
        <p:nvPr/>
      </p:nvGrpSpPr>
      <p:grpSpPr>
        <a:xfrm>
          <a:off x="0" y="0"/>
          <a:ext cx="0" cy="0"/>
          <a:chOff x="0" y="0"/>
          <a:chExt cx="0" cy="0"/>
        </a:xfrm>
      </p:grpSpPr>
      <p:sp>
        <p:nvSpPr>
          <p:cNvPr id="37" name="Google Shape;37;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6" name="Google Shape;46;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2072"/>
            <a:ext cx="7090229" cy="467289"/>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 name="Google Shape;7;p1"/>
          <p:cNvSpPr/>
          <p:nvPr/>
        </p:nvSpPr>
        <p:spPr>
          <a:xfrm>
            <a:off x="0" y="4935061"/>
            <a:ext cx="9144000" cy="208439"/>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 name="Google Shape;8;p1"/>
          <p:cNvSpPr txBox="1"/>
          <p:nvPr/>
        </p:nvSpPr>
        <p:spPr>
          <a:xfrm>
            <a:off x="132080" y="65687"/>
            <a:ext cx="38836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Face Emotion and Age Detection</a:t>
            </a:r>
            <a:endParaRPr/>
          </a:p>
        </p:txBody>
      </p:sp>
      <p:sp>
        <p:nvSpPr>
          <p:cNvPr id="9" name="Google Shape;9;p1"/>
          <p:cNvSpPr/>
          <p:nvPr/>
        </p:nvSpPr>
        <p:spPr>
          <a:xfrm>
            <a:off x="9027886" y="0"/>
            <a:ext cx="116114" cy="467289"/>
          </a:xfrm>
          <a:prstGeom prst="rect">
            <a:avLst/>
          </a:prstGeom>
          <a:solidFill>
            <a:srgbClr val="00B0F0"/>
          </a:solidFill>
          <a:ln>
            <a:noFill/>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 name="Google Shape;10;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researchgate.net/publication/371616234_Aisha_A_Custom_AI_Library_Chatbot_Using_the_ChatGPT_API" TargetMode="External"/><Relationship Id="rId4" Type="http://schemas.openxmlformats.org/officeDocument/2006/relationships/hyperlink" Target="https://www.researchgate.net/publication/373827610_Using_AI_Based_Chatbot_ChatGPT_for_Practicing_Counseling_Skills_through_Role-play" TargetMode="External"/><Relationship Id="rId5" Type="http://schemas.openxmlformats.org/officeDocument/2006/relationships/hyperlink" Target="https://www.researchgate.net/publication/372572580_The_Ethical_Implications_of_ChatGPT_AI_Chatbot_A_Re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4"/>
          <p:cNvGrpSpPr/>
          <p:nvPr/>
        </p:nvGrpSpPr>
        <p:grpSpPr>
          <a:xfrm>
            <a:off x="-35560" y="-5989"/>
            <a:ext cx="9215120" cy="5231678"/>
            <a:chOff x="-13523" y="-66567"/>
            <a:chExt cx="9215120" cy="5231678"/>
          </a:xfrm>
        </p:grpSpPr>
        <p:pic>
          <p:nvPicPr>
            <p:cNvPr descr="A blue circle with icons and circles&#10;&#10;Description automatically generated with medium confidence" id="63" name="Google Shape;63;p14"/>
            <p:cNvPicPr preferRelativeResize="0"/>
            <p:nvPr/>
          </p:nvPicPr>
          <p:blipFill rotWithShape="1">
            <a:blip r:embed="rId3">
              <a:alphaModFix/>
            </a:blip>
            <a:srcRect b="15546" l="0" r="0" t="0"/>
            <a:stretch/>
          </p:blipFill>
          <p:spPr>
            <a:xfrm>
              <a:off x="-10160" y="-66567"/>
              <a:ext cx="9208395" cy="5179723"/>
            </a:xfrm>
            <a:prstGeom prst="rect">
              <a:avLst/>
            </a:prstGeom>
            <a:noFill/>
            <a:ln>
              <a:noFill/>
            </a:ln>
          </p:spPr>
        </p:pic>
        <p:sp>
          <p:nvSpPr>
            <p:cNvPr id="64" name="Google Shape;64;p14"/>
            <p:cNvSpPr/>
            <p:nvPr/>
          </p:nvSpPr>
          <p:spPr>
            <a:xfrm>
              <a:off x="-13523" y="-59125"/>
              <a:ext cx="9215120" cy="5224236"/>
            </a:xfrm>
            <a:prstGeom prst="rect">
              <a:avLst/>
            </a:prstGeom>
            <a:solidFill>
              <a:srgbClr val="002060">
                <a:alpha val="9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65" name="Google Shape;65;p14"/>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6" name="Google Shape;66;p14"/>
          <p:cNvGrpSpPr/>
          <p:nvPr/>
        </p:nvGrpSpPr>
        <p:grpSpPr>
          <a:xfrm>
            <a:off x="1548292" y="982176"/>
            <a:ext cx="6047412" cy="601034"/>
            <a:chOff x="1567263" y="1495382"/>
            <a:chExt cx="6047412" cy="601034"/>
          </a:xfrm>
        </p:grpSpPr>
        <p:pic>
          <p:nvPicPr>
            <p:cNvPr descr="A close up of a sign&#10;&#10;Description automatically generated" id="67" name="Google Shape;67;p14"/>
            <p:cNvPicPr preferRelativeResize="0"/>
            <p:nvPr/>
          </p:nvPicPr>
          <p:blipFill rotWithShape="1">
            <a:blip r:embed="rId4">
              <a:alphaModFix/>
            </a:blip>
            <a:srcRect b="0" l="0" r="0" t="0"/>
            <a:stretch/>
          </p:blipFill>
          <p:spPr>
            <a:xfrm>
              <a:off x="4755974" y="1620847"/>
              <a:ext cx="1163978" cy="389110"/>
            </a:xfrm>
            <a:prstGeom prst="rect">
              <a:avLst/>
            </a:prstGeom>
            <a:noFill/>
            <a:ln>
              <a:noFill/>
            </a:ln>
          </p:spPr>
        </p:pic>
        <p:pic>
          <p:nvPicPr>
            <p:cNvPr id="68" name="Google Shape;68;p14"/>
            <p:cNvPicPr preferRelativeResize="0"/>
            <p:nvPr/>
          </p:nvPicPr>
          <p:blipFill rotWithShape="1">
            <a:blip r:embed="rId5">
              <a:alphaModFix/>
            </a:blip>
            <a:srcRect b="0" l="0" r="0" t="20551"/>
            <a:stretch/>
          </p:blipFill>
          <p:spPr>
            <a:xfrm>
              <a:off x="3675859" y="1608154"/>
              <a:ext cx="787775" cy="414497"/>
            </a:xfrm>
            <a:prstGeom prst="rect">
              <a:avLst/>
            </a:prstGeom>
            <a:noFill/>
            <a:ln>
              <a:noFill/>
            </a:ln>
          </p:spPr>
        </p:pic>
        <p:cxnSp>
          <p:nvCxnSpPr>
            <p:cNvPr id="69" name="Google Shape;69;p14"/>
            <p:cNvCxnSpPr/>
            <p:nvPr/>
          </p:nvCxnSpPr>
          <p:spPr>
            <a:xfrm>
              <a:off x="4609804" y="1534389"/>
              <a:ext cx="0" cy="562027"/>
            </a:xfrm>
            <a:prstGeom prst="straightConnector1">
              <a:avLst/>
            </a:prstGeom>
            <a:noFill/>
            <a:ln cap="flat" cmpd="sng" w="9525">
              <a:solidFill>
                <a:srgbClr val="A5A5A5"/>
              </a:solidFill>
              <a:prstDash val="solid"/>
              <a:round/>
              <a:headEnd len="sm" w="sm" type="none"/>
              <a:tailEnd len="sm" w="sm" type="none"/>
            </a:ln>
          </p:spPr>
        </p:cxnSp>
        <p:cxnSp>
          <p:nvCxnSpPr>
            <p:cNvPr id="70" name="Google Shape;70;p14"/>
            <p:cNvCxnSpPr/>
            <p:nvPr/>
          </p:nvCxnSpPr>
          <p:spPr>
            <a:xfrm>
              <a:off x="6066122" y="1534389"/>
              <a:ext cx="0" cy="562027"/>
            </a:xfrm>
            <a:prstGeom prst="straightConnector1">
              <a:avLst/>
            </a:prstGeom>
            <a:noFill/>
            <a:ln cap="flat" cmpd="sng" w="9525">
              <a:solidFill>
                <a:srgbClr val="A5A5A5"/>
              </a:solidFill>
              <a:prstDash val="solid"/>
              <a:round/>
              <a:headEnd len="sm" w="sm" type="none"/>
              <a:tailEnd len="sm" w="sm" type="none"/>
            </a:ln>
          </p:spPr>
        </p:cxnSp>
        <p:pic>
          <p:nvPicPr>
            <p:cNvPr id="71" name="Google Shape;71;p14"/>
            <p:cNvPicPr preferRelativeResize="0"/>
            <p:nvPr/>
          </p:nvPicPr>
          <p:blipFill rotWithShape="1">
            <a:blip r:embed="rId6">
              <a:alphaModFix/>
            </a:blip>
            <a:srcRect b="0" l="0" r="0" t="0"/>
            <a:stretch/>
          </p:blipFill>
          <p:spPr>
            <a:xfrm>
              <a:off x="6212294" y="1633695"/>
              <a:ext cx="1402381" cy="363414"/>
            </a:xfrm>
            <a:prstGeom prst="rect">
              <a:avLst/>
            </a:prstGeom>
            <a:noFill/>
            <a:ln>
              <a:noFill/>
            </a:ln>
          </p:spPr>
        </p:pic>
        <p:cxnSp>
          <p:nvCxnSpPr>
            <p:cNvPr id="72" name="Google Shape;72;p14"/>
            <p:cNvCxnSpPr/>
            <p:nvPr/>
          </p:nvCxnSpPr>
          <p:spPr>
            <a:xfrm>
              <a:off x="3529689" y="1534389"/>
              <a:ext cx="0" cy="562027"/>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73" name="Google Shape;73;p14"/>
            <p:cNvPicPr preferRelativeResize="0"/>
            <p:nvPr/>
          </p:nvPicPr>
          <p:blipFill rotWithShape="1">
            <a:blip r:embed="rId7">
              <a:alphaModFix/>
            </a:blip>
            <a:srcRect b="0" l="0" r="0" t="0"/>
            <a:stretch/>
          </p:blipFill>
          <p:spPr>
            <a:xfrm>
              <a:off x="1567263" y="1495382"/>
              <a:ext cx="1816256" cy="454064"/>
            </a:xfrm>
            <a:prstGeom prst="rect">
              <a:avLst/>
            </a:prstGeom>
            <a:noFill/>
            <a:ln>
              <a:noFill/>
            </a:ln>
          </p:spPr>
        </p:pic>
      </p:grpSp>
      <p:sp>
        <p:nvSpPr>
          <p:cNvPr id="74" name="Google Shape;74;p14"/>
          <p:cNvSpPr txBox="1"/>
          <p:nvPr/>
        </p:nvSpPr>
        <p:spPr>
          <a:xfrm>
            <a:off x="1199820" y="3962705"/>
            <a:ext cx="145692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75" name="Google Shape;75;p14"/>
          <p:cNvSpPr/>
          <p:nvPr/>
        </p:nvSpPr>
        <p:spPr>
          <a:xfrm>
            <a:off x="1642823" y="2778126"/>
            <a:ext cx="5858351" cy="934509"/>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
        <p:nvSpPr>
          <p:cNvPr id="76" name="Google Shape;76;p14"/>
          <p:cNvSpPr txBox="1"/>
          <p:nvPr/>
        </p:nvSpPr>
        <p:spPr>
          <a:xfrm>
            <a:off x="1281249" y="4231475"/>
            <a:ext cx="4244400" cy="65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Name:  BHARATHI A</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NM Id:  au2021107002</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College Name:  C</a:t>
            </a:r>
            <a:r>
              <a:rPr lang="en-US" sz="1100">
                <a:solidFill>
                  <a:schemeClr val="lt1"/>
                </a:solidFill>
              </a:rPr>
              <a:t>OLLEGE OF ENGINEERING GUINDY</a:t>
            </a:r>
            <a:endParaRPr b="0" i="0" sz="1100" u="none" cap="none" strike="noStrike">
              <a:solidFill>
                <a:schemeClr val="lt1"/>
              </a:solidFill>
              <a:latin typeface="Arial"/>
              <a:ea typeface="Arial"/>
              <a:cs typeface="Arial"/>
              <a:sym typeface="Arial"/>
            </a:endParaRPr>
          </a:p>
        </p:txBody>
      </p:sp>
      <p:cxnSp>
        <p:nvCxnSpPr>
          <p:cNvPr id="77" name="Google Shape;77;p14"/>
          <p:cNvCxnSpPr/>
          <p:nvPr/>
        </p:nvCxnSpPr>
        <p:spPr>
          <a:xfrm flipH="1" rot="10800000">
            <a:off x="1122744" y="4194903"/>
            <a:ext cx="4529911" cy="14659"/>
          </a:xfrm>
          <a:prstGeom prst="straightConnector1">
            <a:avLst/>
          </a:prstGeom>
          <a:noFill/>
          <a:ln cap="flat" cmpd="sng" w="9525">
            <a:solidFill>
              <a:srgbClr val="E5EEFF"/>
            </a:solidFill>
            <a:prstDash val="lgDashDot"/>
            <a:round/>
            <a:headEnd len="sm" w="sm" type="none"/>
            <a:tailEnd len="sm" w="sm" type="none"/>
          </a:ln>
        </p:spPr>
      </p:cxnSp>
      <p:pic>
        <p:nvPicPr>
          <p:cNvPr id="78" name="Google Shape;78;p14"/>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nvSpPr>
        <p:spPr>
          <a:xfrm>
            <a:off x="123209"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6" name="Google Shape;166;p23"/>
          <p:cNvSpPr txBox="1"/>
          <p:nvPr/>
        </p:nvSpPr>
        <p:spPr>
          <a:xfrm>
            <a:off x="132397" y="1061211"/>
            <a:ext cx="43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t/>
            </a:r>
            <a:endParaRPr/>
          </a:p>
        </p:txBody>
      </p:sp>
      <p:sp>
        <p:nvSpPr>
          <p:cNvPr id="167" name="Google Shape;167;p23"/>
          <p:cNvSpPr txBox="1"/>
          <p:nvPr/>
        </p:nvSpPr>
        <p:spPr>
          <a:xfrm>
            <a:off x="228608" y="695042"/>
            <a:ext cx="7557900" cy="5351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b="1" lang="en-US">
                <a:solidFill>
                  <a:schemeClr val="dk1"/>
                </a:solidFill>
                <a:highlight>
                  <a:srgbClr val="FFFFFF"/>
                </a:highlight>
              </a:rPr>
              <a:t>def main():</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print("AI Chatbot: Hello! How can I assist you today?")</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while True:</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user_input = input("You: ")</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if user_input.lower() in ['exit', 'quit', 'bye']:</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print("AI Chatbot: Goodbye! Have a great day!")</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break</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prompt = f"You: {user_input}\nAI Chatbot:"</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response = chat_with_gpt(prompt)</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print(response)</a:t>
            </a:r>
            <a:endParaRPr b="1">
              <a:solidFill>
                <a:schemeClr val="dk1"/>
              </a:solidFill>
              <a:highlight>
                <a:srgbClr val="FFFFFF"/>
              </a:highlight>
            </a:endParaRPr>
          </a:p>
          <a:p>
            <a:pPr indent="0" lvl="0" marL="0" marR="0" rtl="0" algn="just">
              <a:lnSpc>
                <a:spcPct val="150000"/>
              </a:lnSpc>
              <a:spcBef>
                <a:spcPts val="0"/>
              </a:spcBef>
              <a:spcAft>
                <a:spcPts val="0"/>
              </a:spcAft>
              <a:buNone/>
            </a:pPr>
            <a:r>
              <a:t/>
            </a:r>
            <a:endParaRPr b="1">
              <a:solidFill>
                <a:srgbClr val="242424"/>
              </a:solidFill>
            </a:endParaRPr>
          </a:p>
          <a:p>
            <a:pPr indent="0" lvl="0" marL="0" marR="0" rtl="0" algn="just">
              <a:lnSpc>
                <a:spcPct val="150000"/>
              </a:lnSpc>
              <a:spcBef>
                <a:spcPts val="0"/>
              </a:spcBef>
              <a:spcAft>
                <a:spcPts val="0"/>
              </a:spcAft>
              <a:buNone/>
            </a:pPr>
            <a:r>
              <a:rPr b="1" lang="en-US">
                <a:solidFill>
                  <a:schemeClr val="dk1"/>
                </a:solidFill>
                <a:highlight>
                  <a:srgbClr val="FFFFFF"/>
                </a:highlight>
              </a:rPr>
              <a:t>if __name__ == "__main__":</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main()</a:t>
            </a:r>
            <a:endParaRPr b="1">
              <a:solidFill>
                <a:schemeClr val="dk1"/>
              </a:solidFill>
              <a:highlight>
                <a:srgbClr val="FFFFFF"/>
              </a:highlight>
            </a:endParaRPr>
          </a:p>
          <a:p>
            <a:pPr indent="0" lvl="0" marL="0" marR="0" rtl="0" algn="just">
              <a:lnSpc>
                <a:spcPct val="150000"/>
              </a:lnSpc>
              <a:spcBef>
                <a:spcPts val="0"/>
              </a:spcBef>
              <a:spcAft>
                <a:spcPts val="0"/>
              </a:spcAft>
              <a:buNone/>
            </a:pPr>
            <a:r>
              <a:t/>
            </a:r>
            <a:endParaRPr b="1">
              <a:solidFill>
                <a:srgbClr val="242424"/>
              </a:solidFill>
            </a:endParaRPr>
          </a:p>
          <a:p>
            <a:pPr indent="0" lvl="0" marL="0" marR="0" rtl="0" algn="just">
              <a:lnSpc>
                <a:spcPct val="150000"/>
              </a:lnSpc>
              <a:spcBef>
                <a:spcPts val="0"/>
              </a:spcBef>
              <a:spcAft>
                <a:spcPts val="0"/>
              </a:spcAft>
              <a:buNone/>
            </a:pPr>
            <a:r>
              <a:t/>
            </a:r>
            <a:endParaRPr b="1">
              <a:solidFill>
                <a:schemeClr val="dk1"/>
              </a:solidFill>
              <a:highlight>
                <a:srgbClr val="FFFFFF"/>
              </a:highlight>
            </a:endParaRPr>
          </a:p>
          <a:p>
            <a:pPr indent="0" lvl="0" marL="457200" marR="0" rtl="0" algn="l">
              <a:lnSpc>
                <a:spcPct val="100000"/>
              </a:lnSpc>
              <a:spcBef>
                <a:spcPts val="800"/>
              </a:spcBef>
              <a:spcAft>
                <a:spcPts val="800"/>
              </a:spcAft>
              <a:buNone/>
            </a:pPr>
            <a:r>
              <a:t/>
            </a:r>
            <a:endParaRPr/>
          </a:p>
        </p:txBody>
      </p:sp>
      <p:sp>
        <p:nvSpPr>
          <p:cNvPr id="168" name="Google Shape;168;p23"/>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nvSpPr>
        <p:spPr>
          <a:xfrm>
            <a:off x="123208" y="573002"/>
            <a:ext cx="4448791"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Result</a:t>
            </a:r>
            <a:endParaRPr/>
          </a:p>
        </p:txBody>
      </p:sp>
      <p:sp>
        <p:nvSpPr>
          <p:cNvPr id="175" name="Google Shape;175;p24"/>
          <p:cNvSpPr txBox="1"/>
          <p:nvPr/>
        </p:nvSpPr>
        <p:spPr>
          <a:xfrm>
            <a:off x="587825" y="1047750"/>
            <a:ext cx="7039200" cy="3409500"/>
          </a:xfrm>
          <a:prstGeom prst="rect">
            <a:avLst/>
          </a:prstGeom>
          <a:noFill/>
          <a:ln>
            <a:noFill/>
          </a:ln>
        </p:spPr>
        <p:txBody>
          <a:bodyPr anchorCtr="0" anchor="t" bIns="91425" lIns="91425" spcFirstLastPara="1" rIns="91425" wrap="square" tIns="91425">
            <a:noAutofit/>
          </a:bodyPr>
          <a:lstStyle/>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AI Chatbot</a:t>
            </a:r>
            <a:r>
              <a:rPr lang="en-US">
                <a:solidFill>
                  <a:srgbClr val="242424"/>
                </a:solidFill>
                <a:highlight>
                  <a:srgbClr val="FFFFFF"/>
                </a:highlight>
              </a:rPr>
              <a:t>: Hello! How can I assist you today?</a:t>
            </a:r>
            <a:endParaRPr>
              <a:solidFill>
                <a:srgbClr val="242424"/>
              </a:solidFill>
              <a:highlight>
                <a:srgbClr val="FFFFFF"/>
              </a:highlight>
            </a:endParaRPr>
          </a:p>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You:</a:t>
            </a:r>
            <a:r>
              <a:rPr lang="en-US">
                <a:solidFill>
                  <a:srgbClr val="242424"/>
                </a:solidFill>
                <a:highlight>
                  <a:srgbClr val="FFFFFF"/>
                </a:highlight>
              </a:rPr>
              <a:t> What's the weather like today?</a:t>
            </a:r>
            <a:endParaRPr>
              <a:solidFill>
                <a:srgbClr val="242424"/>
              </a:solidFill>
              <a:highlight>
                <a:srgbClr val="FFFFFF"/>
              </a:highlight>
            </a:endParaRPr>
          </a:p>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AI Chatbot</a:t>
            </a:r>
            <a:r>
              <a:rPr lang="en-US">
                <a:solidFill>
                  <a:srgbClr val="242424"/>
                </a:solidFill>
                <a:highlight>
                  <a:srgbClr val="FFFFFF"/>
                </a:highlight>
              </a:rPr>
              <a:t>: The weather today is expected to be sunny with a high of 75°F.</a:t>
            </a:r>
            <a:endParaRPr>
              <a:solidFill>
                <a:srgbClr val="242424"/>
              </a:solidFill>
              <a:highlight>
                <a:srgbClr val="FFFFFF"/>
              </a:highlight>
            </a:endParaRPr>
          </a:p>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You</a:t>
            </a:r>
            <a:r>
              <a:rPr lang="en-US">
                <a:solidFill>
                  <a:srgbClr val="242424"/>
                </a:solidFill>
                <a:highlight>
                  <a:srgbClr val="FFFFFF"/>
                </a:highlight>
              </a:rPr>
              <a:t>: Could you recommend a good movie to watch?</a:t>
            </a:r>
            <a:endParaRPr>
              <a:solidFill>
                <a:srgbClr val="242424"/>
              </a:solidFill>
              <a:highlight>
                <a:srgbClr val="FFFFFF"/>
              </a:highlight>
            </a:endParaRPr>
          </a:p>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AI Chatbot</a:t>
            </a:r>
            <a:r>
              <a:rPr lang="en-US">
                <a:solidFill>
                  <a:srgbClr val="242424"/>
                </a:solidFill>
                <a:highlight>
                  <a:srgbClr val="FFFFFF"/>
                </a:highlight>
              </a:rPr>
              <a:t>: Sure! How about "Inception"? It's a mind-bending thriller directed by Christopher Nolan.</a:t>
            </a:r>
            <a:endParaRPr>
              <a:solidFill>
                <a:srgbClr val="242424"/>
              </a:solidFill>
              <a:highlight>
                <a:srgbClr val="FFFFFF"/>
              </a:highlight>
            </a:endParaRPr>
          </a:p>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You</a:t>
            </a:r>
            <a:r>
              <a:rPr lang="en-US">
                <a:solidFill>
                  <a:srgbClr val="242424"/>
                </a:solidFill>
                <a:highlight>
                  <a:srgbClr val="FFFFFF"/>
                </a:highlight>
              </a:rPr>
              <a:t>: Exit</a:t>
            </a:r>
            <a:endParaRPr>
              <a:solidFill>
                <a:srgbClr val="242424"/>
              </a:solidFill>
              <a:highlight>
                <a:srgbClr val="FFFFFF"/>
              </a:highlight>
            </a:endParaRPr>
          </a:p>
          <a:p>
            <a:pPr indent="0" lvl="0" marL="0" marR="228600" rtl="0" algn="just">
              <a:lnSpc>
                <a:spcPct val="218181"/>
              </a:lnSpc>
              <a:spcBef>
                <a:spcPts val="0"/>
              </a:spcBef>
              <a:spcAft>
                <a:spcPts val="0"/>
              </a:spcAft>
              <a:buClr>
                <a:schemeClr val="dk1"/>
              </a:buClr>
              <a:buSzPts val="1100"/>
              <a:buFont typeface="Arial"/>
              <a:buNone/>
            </a:pPr>
            <a:r>
              <a:rPr b="1" lang="en-US">
                <a:solidFill>
                  <a:srgbClr val="242424"/>
                </a:solidFill>
                <a:highlight>
                  <a:srgbClr val="FFFFFF"/>
                </a:highlight>
              </a:rPr>
              <a:t>AI Chatbot</a:t>
            </a:r>
            <a:r>
              <a:rPr lang="en-US">
                <a:solidFill>
                  <a:srgbClr val="242424"/>
                </a:solidFill>
                <a:highlight>
                  <a:srgbClr val="FFFFFF"/>
                </a:highlight>
              </a:rPr>
              <a:t>: Goodbye! Have a great day!</a:t>
            </a:r>
            <a:endParaRPr>
              <a:solidFill>
                <a:srgbClr val="242424"/>
              </a:solidFill>
              <a:highlight>
                <a:srgbClr val="FFFFFF"/>
              </a:highlight>
            </a:endParaRPr>
          </a:p>
          <a:p>
            <a:pPr indent="0" lvl="0" marL="0" rtl="0" algn="l">
              <a:spcBef>
                <a:spcPts val="0"/>
              </a:spcBef>
              <a:spcAft>
                <a:spcPts val="0"/>
              </a:spcAft>
              <a:buNone/>
            </a:pPr>
            <a:r>
              <a:t/>
            </a:r>
            <a:endParaRPr/>
          </a:p>
        </p:txBody>
      </p:sp>
      <p:sp>
        <p:nvSpPr>
          <p:cNvPr id="176" name="Google Shape;176;p24"/>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123208" y="573002"/>
            <a:ext cx="4448791"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Future Scope</a:t>
            </a:r>
            <a:endParaRPr/>
          </a:p>
        </p:txBody>
      </p:sp>
      <p:sp>
        <p:nvSpPr>
          <p:cNvPr id="183" name="Google Shape;183;p25"/>
          <p:cNvSpPr txBox="1"/>
          <p:nvPr/>
        </p:nvSpPr>
        <p:spPr>
          <a:xfrm>
            <a:off x="185737" y="1061211"/>
            <a:ext cx="4386300" cy="3406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800"/>
              </a:spcBef>
              <a:spcAft>
                <a:spcPts val="0"/>
              </a:spcAft>
              <a:buClr>
                <a:srgbClr val="222222"/>
              </a:buClr>
              <a:buSzPts val="1400"/>
              <a:buChar char="●"/>
            </a:pPr>
            <a:r>
              <a:rPr lang="en-US">
                <a:solidFill>
                  <a:srgbClr val="222222"/>
                </a:solidFill>
                <a:highlight>
                  <a:srgbClr val="FFFFFF"/>
                </a:highlight>
              </a:rPr>
              <a:t>The future scope for the AI Chatbot using OpenAI's GPT-3.5 API is promising, with several avenues for enhancement and expansion.Integration with natural language understanding (NLU) models could enable the chatbot to comprehend and respond to user queries more accurately and contextually.</a:t>
            </a:r>
            <a:endParaRPr>
              <a:solidFill>
                <a:srgbClr val="222222"/>
              </a:solidFill>
              <a:highlight>
                <a:srgbClr val="FFFFFF"/>
              </a:highlight>
            </a:endParaRPr>
          </a:p>
          <a:p>
            <a:pPr indent="0" lvl="0" marL="914400" marR="0" rtl="0" algn="l">
              <a:lnSpc>
                <a:spcPct val="100000"/>
              </a:lnSpc>
              <a:spcBef>
                <a:spcPts val="800"/>
              </a:spcBef>
              <a:spcAft>
                <a:spcPts val="0"/>
              </a:spcAft>
              <a:buNone/>
            </a:pPr>
            <a:r>
              <a:rPr lang="en-US">
                <a:solidFill>
                  <a:srgbClr val="222222"/>
                </a:solidFill>
                <a:highlight>
                  <a:srgbClr val="FFFFFF"/>
                </a:highlight>
              </a:rPr>
              <a:t> </a:t>
            </a:r>
            <a:endParaRPr>
              <a:solidFill>
                <a:srgbClr val="222222"/>
              </a:solidFill>
              <a:highlight>
                <a:srgbClr val="FFFFFF"/>
              </a:highlight>
            </a:endParaRPr>
          </a:p>
          <a:p>
            <a:pPr indent="-317500" lvl="0" marL="457200" marR="0" rtl="0" algn="l">
              <a:lnSpc>
                <a:spcPct val="100000"/>
              </a:lnSpc>
              <a:spcBef>
                <a:spcPts val="800"/>
              </a:spcBef>
              <a:spcAft>
                <a:spcPts val="0"/>
              </a:spcAft>
              <a:buClr>
                <a:srgbClr val="222222"/>
              </a:buClr>
              <a:buSzPts val="1400"/>
              <a:buChar char="●"/>
            </a:pPr>
            <a:r>
              <a:rPr lang="en-US">
                <a:solidFill>
                  <a:srgbClr val="222222"/>
                </a:solidFill>
                <a:highlight>
                  <a:srgbClr val="FFFFFF"/>
                </a:highlight>
              </a:rPr>
              <a:t>Furthermore, extending the chatbot's functionality to support multi-turn conversations, personalized recommendations, and task-oriented interactions would enhance its utility in various domains such as customer support, education, and healthcare</a:t>
            </a:r>
            <a:endParaRPr/>
          </a:p>
        </p:txBody>
      </p:sp>
      <p:pic>
        <p:nvPicPr>
          <p:cNvPr descr="Abstract background with futuristic elements" id="184" name="Google Shape;184;p25"/>
          <p:cNvPicPr preferRelativeResize="0"/>
          <p:nvPr/>
        </p:nvPicPr>
        <p:blipFill rotWithShape="1">
          <a:blip r:embed="rId3">
            <a:alphaModFix/>
          </a:blip>
          <a:srcRect b="0" l="0" r="0" t="0"/>
          <a:stretch/>
        </p:blipFill>
        <p:spPr>
          <a:xfrm>
            <a:off x="4792980" y="1070342"/>
            <a:ext cx="4045195" cy="2694642"/>
          </a:xfrm>
          <a:prstGeom prst="rect">
            <a:avLst/>
          </a:prstGeom>
          <a:noFill/>
          <a:ln>
            <a:noFill/>
          </a:ln>
        </p:spPr>
      </p:pic>
      <p:sp>
        <p:nvSpPr>
          <p:cNvPr id="185" name="Google Shape;185;p25"/>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nvSpPr>
        <p:spPr>
          <a:xfrm>
            <a:off x="123209" y="573002"/>
            <a:ext cx="293608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192" name="Google Shape;192;p26"/>
          <p:cNvSpPr txBox="1"/>
          <p:nvPr/>
        </p:nvSpPr>
        <p:spPr>
          <a:xfrm>
            <a:off x="185737" y="1061211"/>
            <a:ext cx="4386300" cy="3201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US">
                <a:solidFill>
                  <a:schemeClr val="dk1"/>
                </a:solidFill>
              </a:rPr>
              <a:t>In conclusion, the development of an AI Chatbot using the ChatGPT model through the OpenAI API offers a glimpse into the potential of natural language processing technology. By leveraging the power of GPT-3.5, we've created a conversational agent capable of understanding and generating human-like responses based on user input.</a:t>
            </a:r>
            <a:endParaRPr>
              <a:solidFill>
                <a:schemeClr val="dk1"/>
              </a:solidFill>
            </a:endParaRPr>
          </a:p>
          <a:p>
            <a:pPr indent="0" lvl="0" marL="457200" marR="0" rtl="0" algn="l">
              <a:lnSpc>
                <a:spcPct val="100000"/>
              </a:lnSpc>
              <a:spcBef>
                <a:spcPts val="0"/>
              </a:spcBef>
              <a:spcAft>
                <a:spcPts val="0"/>
              </a:spcAft>
              <a:buNone/>
            </a:pPr>
            <a:r>
              <a:t/>
            </a:r>
            <a:endParaRPr>
              <a:solidFill>
                <a:schemeClr val="dk1"/>
              </a:solidFill>
            </a:endParaRPr>
          </a:p>
          <a:p>
            <a:pPr indent="0" lvl="0" marL="457200" marR="0" rtl="0" algn="l">
              <a:lnSpc>
                <a:spcPct val="100000"/>
              </a:lnSpc>
              <a:spcBef>
                <a:spcPts val="0"/>
              </a:spcBef>
              <a:spcAft>
                <a:spcPts val="0"/>
              </a:spcAft>
              <a:buNone/>
            </a:pPr>
            <a:r>
              <a:rPr lang="en-US">
                <a:solidFill>
                  <a:schemeClr val="dk1"/>
                </a:solidFill>
              </a:rPr>
              <a:t>Throughout this project, we explored the steps involved in setting up the chatbot, including installing the necessary libraries, configuring the OpenAI API key, and defining functions to interact with the model.</a:t>
            </a:r>
            <a:endParaRPr/>
          </a:p>
        </p:txBody>
      </p:sp>
      <p:pic>
        <p:nvPicPr>
          <p:cNvPr descr="A pen and papers with check marks&#10;&#10;Description automatically generated" id="193" name="Google Shape;193;p26"/>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194" name="Google Shape;194;p26"/>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nvSpPr>
        <p:spPr>
          <a:xfrm>
            <a:off x="134935" y="1052956"/>
            <a:ext cx="8734800" cy="1908600"/>
          </a:xfrm>
          <a:prstGeom prst="rect">
            <a:avLst/>
          </a:prstGeom>
          <a:noFill/>
          <a:ln>
            <a:noFill/>
          </a:ln>
        </p:spPr>
        <p:txBody>
          <a:bodyPr anchorCtr="0" anchor="t" bIns="45700" lIns="91425" spcFirstLastPara="1" rIns="91425" wrap="square" tIns="45700">
            <a:spAutoFit/>
          </a:bodyPr>
          <a:lstStyle/>
          <a:p>
            <a:pPr indent="-173736" lvl="0" marL="173736" marR="0" rtl="0" algn="l">
              <a:lnSpc>
                <a:spcPct val="100000"/>
              </a:lnSpc>
              <a:spcBef>
                <a:spcPts val="0"/>
              </a:spcBef>
              <a:spcAft>
                <a:spcPts val="0"/>
              </a:spcAft>
              <a:buClr>
                <a:srgbClr val="213163"/>
              </a:buClr>
              <a:buSzPts val="1400"/>
              <a:buFont typeface="Arial"/>
              <a:buChar char="•"/>
            </a:pPr>
            <a:r>
              <a:rPr lang="en-US" u="sng">
                <a:solidFill>
                  <a:schemeClr val="hlink"/>
                </a:solidFill>
                <a:hlinkClick r:id="rId3"/>
              </a:rPr>
              <a:t>https://www.researchgate.net/publication/371616234_Aisha_A_Custom_AI_Library_Chatbot_Using_the_ChatGPT_API</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lang="en-US" u="sng">
                <a:solidFill>
                  <a:schemeClr val="hlink"/>
                </a:solidFill>
                <a:hlinkClick r:id="rId4"/>
              </a:rPr>
              <a:t>https://www.researchgate.net/publication/373827610_Using_AI_Based_Chatbot_ChatGPT_for_Practicing_Counseling_Skills_through_Role-play</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lang="en-US" u="sng">
                <a:solidFill>
                  <a:schemeClr val="hlink"/>
                </a:solidFill>
                <a:hlinkClick r:id="rId5"/>
              </a:rPr>
              <a:t>https://www.researchgate.net/publication/372572580_The_Ethical_Implications_of_ChatGPT_AI_Chatbot_A_Review</a:t>
            </a:r>
            <a:endParaRPr b="0" i="0" sz="1400" u="none" cap="none" strike="noStrike">
              <a:solidFill>
                <a:srgbClr val="0000FF"/>
              </a:solidFill>
              <a:latin typeface="Arial"/>
              <a:ea typeface="Arial"/>
              <a:cs typeface="Arial"/>
              <a:sym typeface="Arial"/>
            </a:endParaRPr>
          </a:p>
          <a:p>
            <a:pPr indent="0" lvl="0" marL="45720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p:txBody>
      </p:sp>
      <p:sp>
        <p:nvSpPr>
          <p:cNvPr id="200" name="Google Shape;200;p27"/>
          <p:cNvSpPr txBox="1"/>
          <p:nvPr/>
        </p:nvSpPr>
        <p:spPr>
          <a:xfrm>
            <a:off x="134935" y="574406"/>
            <a:ext cx="4437065" cy="49593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Reference</a:t>
            </a:r>
            <a:endParaRPr/>
          </a:p>
        </p:txBody>
      </p:sp>
      <p:sp>
        <p:nvSpPr>
          <p:cNvPr id="201" name="Google Shape;201;p27"/>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nvSpPr>
        <p:spPr>
          <a:xfrm>
            <a:off x="3161462" y="2041411"/>
            <a:ext cx="2821075" cy="53033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
        <p:nvSpPr>
          <p:cNvPr id="208" name="Google Shape;208;p28"/>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126467" y="566209"/>
            <a:ext cx="4445533"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84" name="Google Shape;84;p15"/>
          <p:cNvSpPr txBox="1"/>
          <p:nvPr>
            <p:ph idx="1" type="body"/>
          </p:nvPr>
        </p:nvSpPr>
        <p:spPr>
          <a:xfrm>
            <a:off x="126468" y="1054419"/>
            <a:ext cx="4594500" cy="26268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 Objective &amp; Proposed System/Solution </a:t>
            </a:r>
            <a:endParaRPr/>
          </a:p>
          <a:p>
            <a:pPr indent="-173736" lvl="0" marL="173736" marR="0" rtl="0" algn="l">
              <a:lnSpc>
                <a:spcPct val="100000"/>
              </a:lnSpc>
              <a:spcBef>
                <a:spcPts val="800"/>
              </a:spcBef>
              <a:spcAft>
                <a:spcPts val="0"/>
              </a:spcAft>
              <a:buClr>
                <a:srgbClr val="213163"/>
              </a:buClr>
              <a:buSzPts val="1400"/>
              <a:buFont typeface="Arial"/>
              <a:buChar char="•"/>
            </a:pPr>
            <a:r>
              <a:rPr lang="en-US"/>
              <a:t>Project architecture</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 Algorithm</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Future Scope</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Reference</a:t>
            </a:r>
            <a:endParaRPr/>
          </a:p>
        </p:txBody>
      </p:sp>
      <p:pic>
        <p:nvPicPr>
          <p:cNvPr id="85" name="Google Shape;85;p15"/>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86" name="Google Shape;86;p15"/>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1" type="body"/>
          </p:nvPr>
        </p:nvSpPr>
        <p:spPr>
          <a:xfrm>
            <a:off x="185737" y="871539"/>
            <a:ext cx="5168858" cy="20194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 name="Google Shape;92;p16"/>
          <p:cNvSpPr txBox="1"/>
          <p:nvPr/>
        </p:nvSpPr>
        <p:spPr>
          <a:xfrm>
            <a:off x="134935" y="1059838"/>
            <a:ext cx="4437000" cy="267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lang="en-US" sz="1200">
                <a:solidFill>
                  <a:srgbClr val="111111"/>
                </a:solidFill>
                <a:latin typeface="Roboto"/>
                <a:ea typeface="Roboto"/>
                <a:cs typeface="Roboto"/>
                <a:sym typeface="Roboto"/>
              </a:rPr>
              <a:t>I</a:t>
            </a:r>
            <a:r>
              <a:rPr lang="en-US">
                <a:solidFill>
                  <a:srgbClr val="111111"/>
                </a:solidFill>
              </a:rPr>
              <a:t>n today's digital era, artificial intelligence (AI) technologies are revolutionizing various aspects of human life. One such application is the development of AI chatbots, which leverage natural language processing (NLP) algorithms to interact with users in conversational manner.This project focuses on the creation of an AI chatbot using the ChatGPT model, powered by the OpenAI API. The key components of the project include setting up the OpenAI API, integrating the ChatGPT model into the chatbot system, and implementing a user-friendly interface for interaction</a:t>
            </a:r>
            <a:endParaRPr/>
          </a:p>
        </p:txBody>
      </p:sp>
      <p:sp>
        <p:nvSpPr>
          <p:cNvPr id="93" name="Google Shape;93;p16"/>
          <p:cNvSpPr txBox="1"/>
          <p:nvPr/>
        </p:nvSpPr>
        <p:spPr>
          <a:xfrm>
            <a:off x="134935" y="574406"/>
            <a:ext cx="4437065" cy="49593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94" name="Google Shape;94;p16"/>
          <p:cNvGrpSpPr/>
          <p:nvPr/>
        </p:nvGrpSpPr>
        <p:grpSpPr>
          <a:xfrm>
            <a:off x="4879857" y="950917"/>
            <a:ext cx="3986766" cy="3986766"/>
            <a:chOff x="5001834" y="864388"/>
            <a:chExt cx="3986766" cy="3986766"/>
          </a:xfrm>
        </p:grpSpPr>
        <p:pic>
          <p:nvPicPr>
            <p:cNvPr descr="A screenshot of a device&#10;&#10;Description automatically generated" id="95" name="Google Shape;95;p16"/>
            <p:cNvPicPr preferRelativeResize="0"/>
            <p:nvPr/>
          </p:nvPicPr>
          <p:blipFill rotWithShape="1">
            <a:blip r:embed="rId3">
              <a:alphaModFix/>
            </a:blip>
            <a:srcRect b="0" l="0" r="0" t="0"/>
            <a:stretch/>
          </p:blipFill>
          <p:spPr>
            <a:xfrm>
              <a:off x="5001834" y="864388"/>
              <a:ext cx="3986766" cy="3986766"/>
            </a:xfrm>
            <a:prstGeom prst="rect">
              <a:avLst/>
            </a:prstGeom>
            <a:noFill/>
            <a:ln>
              <a:noFill/>
            </a:ln>
          </p:spPr>
        </p:pic>
        <p:pic>
          <p:nvPicPr>
            <p:cNvPr descr="Businessman fist on chin" id="96" name="Google Shape;96;p16"/>
            <p:cNvPicPr preferRelativeResize="0"/>
            <p:nvPr/>
          </p:nvPicPr>
          <p:blipFill rotWithShape="1">
            <a:blip r:embed="rId4">
              <a:alphaModFix/>
            </a:blip>
            <a:srcRect b="62888" l="0" r="0" t="0"/>
            <a:stretch/>
          </p:blipFill>
          <p:spPr>
            <a:xfrm flipH="1">
              <a:off x="6478945" y="2680677"/>
              <a:ext cx="1647824" cy="2016369"/>
            </a:xfrm>
            <a:prstGeom prst="rect">
              <a:avLst/>
            </a:prstGeom>
            <a:noFill/>
            <a:ln>
              <a:noFill/>
            </a:ln>
          </p:spPr>
        </p:pic>
      </p:grpSp>
      <p:sp>
        <p:nvSpPr>
          <p:cNvPr id="97" name="Google Shape;97;p16"/>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1" type="body"/>
          </p:nvPr>
        </p:nvSpPr>
        <p:spPr>
          <a:xfrm>
            <a:off x="185737" y="871539"/>
            <a:ext cx="5168858" cy="20194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17"/>
          <p:cNvSpPr txBox="1"/>
          <p:nvPr/>
        </p:nvSpPr>
        <p:spPr>
          <a:xfrm>
            <a:off x="134935" y="1059838"/>
            <a:ext cx="4437000" cy="21345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400"/>
              <a:buFont typeface="Arial"/>
              <a:buChar char="•"/>
            </a:pPr>
            <a:r>
              <a:rPr lang="en-US">
                <a:solidFill>
                  <a:srgbClr val="111111"/>
                </a:solidFill>
              </a:rPr>
              <a:t>The problem addressed in this project is the design and implementation of an AI chatbot using the ChatGPT model, leveraging the OpenAI API. The goal is to create an intelligent virtual assistant capable of understanding user queries and generating contextually relevant responses in natural language</a:t>
            </a:r>
            <a:r>
              <a:rPr i="0" lang="en-US" u="none" cap="none" strike="noStrike">
                <a:solidFill>
                  <a:srgbClr val="0D0D0D"/>
                </a:solidFill>
              </a:rPr>
              <a:t>.</a:t>
            </a:r>
            <a:endParaRPr/>
          </a:p>
          <a:p>
            <a:pPr indent="0" lvl="0" marL="0" marR="0" rtl="0" algn="l">
              <a:lnSpc>
                <a:spcPct val="100000"/>
              </a:lnSpc>
              <a:spcBef>
                <a:spcPts val="800"/>
              </a:spcBef>
              <a:spcAft>
                <a:spcPts val="0"/>
              </a:spcAft>
              <a:buNone/>
            </a:pPr>
            <a:br>
              <a:rPr i="0" lang="en-US" u="none" cap="none" strike="noStrike">
                <a:solidFill>
                  <a:srgbClr val="000000"/>
                </a:solidFill>
              </a:rPr>
            </a:br>
            <a:endParaRPr i="0" u="none" cap="none" strike="noStrike">
              <a:solidFill>
                <a:srgbClr val="000000"/>
              </a:solidFill>
            </a:endParaRPr>
          </a:p>
        </p:txBody>
      </p:sp>
      <p:sp>
        <p:nvSpPr>
          <p:cNvPr id="104" name="Google Shape;104;p17"/>
          <p:cNvSpPr txBox="1"/>
          <p:nvPr/>
        </p:nvSpPr>
        <p:spPr>
          <a:xfrm>
            <a:off x="134935" y="574406"/>
            <a:ext cx="4437065" cy="49593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105" name="Google Shape;105;p17"/>
          <p:cNvGrpSpPr/>
          <p:nvPr/>
        </p:nvGrpSpPr>
        <p:grpSpPr>
          <a:xfrm>
            <a:off x="4914899" y="1006304"/>
            <a:ext cx="3774125" cy="3130892"/>
            <a:chOff x="4578211" y="760307"/>
            <a:chExt cx="4510006" cy="3741355"/>
          </a:xfrm>
        </p:grpSpPr>
        <p:pic>
          <p:nvPicPr>
            <p:cNvPr descr="A purple question mark with gears&#10;&#10;Description automatically generated" id="106" name="Google Shape;106;p17"/>
            <p:cNvPicPr preferRelativeResize="0"/>
            <p:nvPr/>
          </p:nvPicPr>
          <p:blipFill rotWithShape="1">
            <a:blip r:embed="rId3">
              <a:alphaModFix/>
            </a:blip>
            <a:srcRect b="11567" l="11111" r="10940" t="10028"/>
            <a:stretch/>
          </p:blipFill>
          <p:spPr>
            <a:xfrm>
              <a:off x="5486396" y="760307"/>
              <a:ext cx="3601821" cy="3622886"/>
            </a:xfrm>
            <a:prstGeom prst="rect">
              <a:avLst/>
            </a:prstGeom>
            <a:noFill/>
            <a:ln>
              <a:noFill/>
            </a:ln>
          </p:spPr>
        </p:pic>
        <p:pic>
          <p:nvPicPr>
            <p:cNvPr descr="Businessman with clipboard" id="107" name="Google Shape;107;p17"/>
            <p:cNvPicPr preferRelativeResize="0"/>
            <p:nvPr/>
          </p:nvPicPr>
          <p:blipFill rotWithShape="1">
            <a:blip r:embed="rId4">
              <a:alphaModFix/>
            </a:blip>
            <a:srcRect b="60168" l="0" r="0" t="0"/>
            <a:stretch/>
          </p:blipFill>
          <p:spPr>
            <a:xfrm>
              <a:off x="4578211" y="2188308"/>
              <a:ext cx="2340981" cy="2313354"/>
            </a:xfrm>
            <a:prstGeom prst="rect">
              <a:avLst/>
            </a:prstGeom>
            <a:noFill/>
            <a:ln>
              <a:noFill/>
            </a:ln>
          </p:spPr>
        </p:pic>
      </p:grpSp>
      <p:sp>
        <p:nvSpPr>
          <p:cNvPr id="108" name="Google Shape;108;p17"/>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idx="1" type="body"/>
          </p:nvPr>
        </p:nvSpPr>
        <p:spPr>
          <a:xfrm>
            <a:off x="185737" y="871539"/>
            <a:ext cx="5168858" cy="20194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18"/>
          <p:cNvSpPr txBox="1"/>
          <p:nvPr/>
        </p:nvSpPr>
        <p:spPr>
          <a:xfrm>
            <a:off x="134935" y="1059838"/>
            <a:ext cx="85899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Aim: </a:t>
            </a:r>
            <a:r>
              <a:rPr b="0" i="0" lang="en-US" sz="1400" u="none" cap="none" strike="noStrike">
                <a:solidFill>
                  <a:srgbClr val="000000"/>
                </a:solidFill>
                <a:latin typeface="Arial"/>
                <a:ea typeface="Arial"/>
                <a:cs typeface="Arial"/>
                <a:sym typeface="Arial"/>
              </a:rPr>
              <a:t>The primary objective of this Final Seminar is to present the outcomes and advancements made in the project “.AI Chatbot using chatgpt - open AI </a:t>
            </a:r>
            <a:r>
              <a:rPr lang="en-US"/>
              <a:t>API</a:t>
            </a:r>
            <a:r>
              <a:rPr b="0" i="0" lang="en-US" sz="1400" u="none" cap="none" strike="noStrike">
                <a:solidFill>
                  <a:srgbClr val="000000"/>
                </a:solidFill>
                <a:latin typeface="Arial"/>
                <a:ea typeface="Arial"/>
                <a:cs typeface="Arial"/>
                <a:sym typeface="Arial"/>
              </a:rPr>
              <a:t>” “</a:t>
            </a:r>
            <a:endParaRPr/>
          </a:p>
        </p:txBody>
      </p:sp>
      <p:sp>
        <p:nvSpPr>
          <p:cNvPr id="115" name="Google Shape;115;p18"/>
          <p:cNvSpPr txBox="1"/>
          <p:nvPr/>
        </p:nvSpPr>
        <p:spPr>
          <a:xfrm>
            <a:off x="134935" y="574406"/>
            <a:ext cx="4437065" cy="49593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116" name="Google Shape;116;p18"/>
          <p:cNvPicPr preferRelativeResize="0"/>
          <p:nvPr/>
        </p:nvPicPr>
        <p:blipFill rotWithShape="1">
          <a:blip r:embed="rId3">
            <a:alphaModFix/>
          </a:blip>
          <a:srcRect b="8882" l="7515" r="9870" t="10395"/>
          <a:stretch/>
        </p:blipFill>
        <p:spPr>
          <a:xfrm>
            <a:off x="3094566" y="1881249"/>
            <a:ext cx="2954867" cy="2887133"/>
          </a:xfrm>
          <a:prstGeom prst="rect">
            <a:avLst/>
          </a:prstGeom>
          <a:noFill/>
          <a:ln>
            <a:noFill/>
          </a:ln>
        </p:spPr>
      </p:pic>
      <p:sp>
        <p:nvSpPr>
          <p:cNvPr id="117" name="Google Shape;117;p18"/>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1" type="body"/>
          </p:nvPr>
        </p:nvSpPr>
        <p:spPr>
          <a:xfrm>
            <a:off x="185737" y="871539"/>
            <a:ext cx="5168858" cy="20194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 name="Google Shape;123;p19"/>
          <p:cNvSpPr txBox="1"/>
          <p:nvPr/>
        </p:nvSpPr>
        <p:spPr>
          <a:xfrm>
            <a:off x="134935" y="1059838"/>
            <a:ext cx="8650800" cy="36711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15000"/>
              </a:lnSpc>
              <a:spcBef>
                <a:spcPts val="900"/>
              </a:spcBef>
              <a:spcAft>
                <a:spcPts val="0"/>
              </a:spcAft>
              <a:buClr>
                <a:srgbClr val="213163"/>
              </a:buClr>
              <a:buSzPts val="1400"/>
              <a:buChar char="•"/>
            </a:pPr>
            <a:r>
              <a:rPr b="1" lang="en-US">
                <a:solidFill>
                  <a:srgbClr val="111111"/>
                </a:solidFill>
              </a:rPr>
              <a:t>Conversational Interface</a:t>
            </a:r>
            <a:r>
              <a:rPr lang="en-US">
                <a:solidFill>
                  <a:srgbClr val="111111"/>
                </a:solidFill>
              </a:rPr>
              <a:t>: To provide a conversational interface, allowing users to interact with it using natural language input. </a:t>
            </a:r>
            <a:endParaRPr>
              <a:solidFill>
                <a:srgbClr val="111111"/>
              </a:solidFill>
            </a:endParaRPr>
          </a:p>
          <a:p>
            <a:pPr indent="0" lvl="0" marL="457200" marR="0" rtl="0" algn="l">
              <a:lnSpc>
                <a:spcPct val="115000"/>
              </a:lnSpc>
              <a:spcBef>
                <a:spcPts val="900"/>
              </a:spcBef>
              <a:spcAft>
                <a:spcPts val="0"/>
              </a:spcAft>
              <a:buNone/>
            </a:pPr>
            <a:r>
              <a:t/>
            </a:r>
            <a:endParaRPr>
              <a:solidFill>
                <a:srgbClr val="111111"/>
              </a:solidFill>
            </a:endParaRPr>
          </a:p>
          <a:p>
            <a:pPr indent="-317500" lvl="0" marL="457200" marR="0" rtl="0" algn="l">
              <a:lnSpc>
                <a:spcPct val="115000"/>
              </a:lnSpc>
              <a:spcBef>
                <a:spcPts val="900"/>
              </a:spcBef>
              <a:spcAft>
                <a:spcPts val="0"/>
              </a:spcAft>
              <a:buClr>
                <a:srgbClr val="213163"/>
              </a:buClr>
              <a:buSzPts val="1400"/>
              <a:buChar char="•"/>
            </a:pPr>
            <a:r>
              <a:rPr b="1" lang="en-US">
                <a:solidFill>
                  <a:srgbClr val="111111"/>
                </a:solidFill>
              </a:rPr>
              <a:t>Real-time Responses</a:t>
            </a:r>
            <a:r>
              <a:rPr lang="en-US">
                <a:solidFill>
                  <a:srgbClr val="111111"/>
                </a:solidFill>
              </a:rPr>
              <a:t>: to receive real-time responses to their queries, enabling seamless communication with the chatbot.</a:t>
            </a:r>
            <a:endParaRPr>
              <a:solidFill>
                <a:srgbClr val="111111"/>
              </a:solidFill>
            </a:endParaRPr>
          </a:p>
          <a:p>
            <a:pPr indent="0" lvl="0" marL="457200" marR="0" rtl="0" algn="l">
              <a:lnSpc>
                <a:spcPct val="115000"/>
              </a:lnSpc>
              <a:spcBef>
                <a:spcPts val="900"/>
              </a:spcBef>
              <a:spcAft>
                <a:spcPts val="0"/>
              </a:spcAft>
              <a:buNone/>
            </a:pPr>
            <a:r>
              <a:t/>
            </a:r>
            <a:endParaRPr>
              <a:solidFill>
                <a:srgbClr val="111111"/>
              </a:solidFill>
            </a:endParaRPr>
          </a:p>
          <a:p>
            <a:pPr indent="-317500" lvl="0" marL="457200" marR="0" rtl="0" algn="l">
              <a:lnSpc>
                <a:spcPct val="115000"/>
              </a:lnSpc>
              <a:spcBef>
                <a:spcPts val="900"/>
              </a:spcBef>
              <a:spcAft>
                <a:spcPts val="0"/>
              </a:spcAft>
              <a:buClr>
                <a:srgbClr val="213163"/>
              </a:buClr>
              <a:buSzPts val="1400"/>
              <a:buChar char="•"/>
            </a:pPr>
            <a:r>
              <a:rPr b="1" lang="en-US">
                <a:solidFill>
                  <a:srgbClr val="111111"/>
                </a:solidFill>
              </a:rPr>
              <a:t>Natural Language Understanding</a:t>
            </a:r>
            <a:r>
              <a:rPr lang="en-US">
                <a:solidFill>
                  <a:srgbClr val="111111"/>
                </a:solidFill>
              </a:rPr>
              <a:t>: to understand and interpret user inputs accurately.</a:t>
            </a:r>
            <a:endParaRPr>
              <a:solidFill>
                <a:srgbClr val="111111"/>
              </a:solidFill>
            </a:endParaRPr>
          </a:p>
          <a:p>
            <a:pPr indent="0" lvl="0" marL="457200" marR="0" rtl="0" algn="l">
              <a:lnSpc>
                <a:spcPct val="115000"/>
              </a:lnSpc>
              <a:spcBef>
                <a:spcPts val="900"/>
              </a:spcBef>
              <a:spcAft>
                <a:spcPts val="0"/>
              </a:spcAft>
              <a:buNone/>
            </a:pPr>
            <a:r>
              <a:t/>
            </a:r>
            <a:endParaRPr>
              <a:solidFill>
                <a:srgbClr val="111111"/>
              </a:solidFill>
            </a:endParaRPr>
          </a:p>
          <a:p>
            <a:pPr indent="-317500" lvl="0" marL="457200" rtl="0" algn="l">
              <a:lnSpc>
                <a:spcPct val="115000"/>
              </a:lnSpc>
              <a:spcBef>
                <a:spcPts val="1200"/>
              </a:spcBef>
              <a:spcAft>
                <a:spcPts val="0"/>
              </a:spcAft>
              <a:buClr>
                <a:srgbClr val="213163"/>
              </a:buClr>
              <a:buSzPts val="1400"/>
              <a:buChar char="•"/>
            </a:pPr>
            <a:r>
              <a:rPr b="1" lang="en-US">
                <a:solidFill>
                  <a:srgbClr val="111111"/>
                </a:solidFill>
              </a:rPr>
              <a:t>Contextual Understanding</a:t>
            </a:r>
            <a:r>
              <a:rPr lang="en-US">
                <a:solidFill>
                  <a:srgbClr val="111111"/>
                </a:solidFill>
              </a:rPr>
              <a:t>: to maintains context during conversations, allowing for more coherent and relevant responses based on previous interactions.</a:t>
            </a:r>
            <a:endParaRPr>
              <a:solidFill>
                <a:srgbClr val="111111"/>
              </a:solidFill>
            </a:endParaRPr>
          </a:p>
          <a:p>
            <a:pPr indent="0" lvl="0" marL="457200" rtl="0" algn="l">
              <a:lnSpc>
                <a:spcPct val="115000"/>
              </a:lnSpc>
              <a:spcBef>
                <a:spcPts val="1200"/>
              </a:spcBef>
              <a:spcAft>
                <a:spcPts val="1200"/>
              </a:spcAft>
              <a:buNone/>
            </a:pPr>
            <a:r>
              <a:t/>
            </a:r>
            <a:endParaRPr b="1"/>
          </a:p>
        </p:txBody>
      </p:sp>
      <p:sp>
        <p:nvSpPr>
          <p:cNvPr id="124" name="Google Shape;124;p19"/>
          <p:cNvSpPr txBox="1"/>
          <p:nvPr/>
        </p:nvSpPr>
        <p:spPr>
          <a:xfrm>
            <a:off x="134935" y="574406"/>
            <a:ext cx="4437065" cy="48543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
        <p:nvSpPr>
          <p:cNvPr id="125" name="Google Shape;125;p19"/>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123208" y="573002"/>
            <a:ext cx="4448791"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Proposed Solution</a:t>
            </a:r>
            <a:endParaRPr/>
          </a:p>
        </p:txBody>
      </p:sp>
      <p:sp>
        <p:nvSpPr>
          <p:cNvPr id="132" name="Google Shape;132;p20"/>
          <p:cNvSpPr txBox="1"/>
          <p:nvPr/>
        </p:nvSpPr>
        <p:spPr>
          <a:xfrm>
            <a:off x="185737" y="1061211"/>
            <a:ext cx="4386300" cy="3786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Clr>
                <a:schemeClr val="dk1"/>
              </a:buClr>
              <a:buSzPts val="1100"/>
              <a:buFont typeface="Arial"/>
              <a:buNone/>
            </a:pPr>
            <a:r>
              <a:rPr lang="en-US">
                <a:solidFill>
                  <a:srgbClr val="111111"/>
                </a:solidFill>
              </a:rPr>
              <a:t>The project aims to develop an AI chatbot leveraging the state-of-the-art natural language processing capabilities of the ChatGPT model through the OpenAI API. This chatbot will serve as an intelligent conversational agent capable of understanding user queries and generating human-like responses in real-time. The proposed solution seeks to address the growing demand for AI-powered virtual assistants across various industries, including customer service, education, and healthcare..</a:t>
            </a:r>
            <a:endParaRPr>
              <a:solidFill>
                <a:srgbClr val="111111"/>
              </a:solidFill>
            </a:endParaRPr>
          </a:p>
          <a:p>
            <a:pPr indent="0" lvl="0" marL="457200" marR="0" rtl="0" algn="l">
              <a:lnSpc>
                <a:spcPct val="100000"/>
              </a:lnSpc>
              <a:spcBef>
                <a:spcPts val="1200"/>
              </a:spcBef>
              <a:spcAft>
                <a:spcPts val="0"/>
              </a:spcAft>
              <a:buNone/>
            </a:pPr>
            <a:r>
              <a:t/>
            </a:r>
            <a:endParaRPr b="1"/>
          </a:p>
        </p:txBody>
      </p:sp>
      <p:grpSp>
        <p:nvGrpSpPr>
          <p:cNvPr id="133" name="Google Shape;133;p20"/>
          <p:cNvGrpSpPr/>
          <p:nvPr/>
        </p:nvGrpSpPr>
        <p:grpSpPr>
          <a:xfrm>
            <a:off x="5264526" y="1047750"/>
            <a:ext cx="3422806" cy="2277722"/>
            <a:chOff x="5586259" y="1047750"/>
            <a:chExt cx="3422806" cy="2277722"/>
          </a:xfrm>
        </p:grpSpPr>
        <p:pic>
          <p:nvPicPr>
            <p:cNvPr descr="How to Write the Perfect Web Design Proposal - Bidsketch" id="134" name="Google Shape;134;p20"/>
            <p:cNvPicPr preferRelativeResize="0"/>
            <p:nvPr/>
          </p:nvPicPr>
          <p:blipFill rotWithShape="1">
            <a:blip r:embed="rId3">
              <a:alphaModFix/>
            </a:blip>
            <a:srcRect b="0" l="0" r="0" t="0"/>
            <a:stretch/>
          </p:blipFill>
          <p:spPr>
            <a:xfrm>
              <a:off x="5586259" y="1047750"/>
              <a:ext cx="3422806" cy="2277722"/>
            </a:xfrm>
            <a:prstGeom prst="rect">
              <a:avLst/>
            </a:prstGeom>
            <a:noFill/>
            <a:ln>
              <a:noFill/>
            </a:ln>
          </p:spPr>
        </p:pic>
        <p:cxnSp>
          <p:nvCxnSpPr>
            <p:cNvPr id="135" name="Google Shape;135;p20"/>
            <p:cNvCxnSpPr/>
            <p:nvPr/>
          </p:nvCxnSpPr>
          <p:spPr>
            <a:xfrm>
              <a:off x="5586259" y="1310640"/>
              <a:ext cx="0" cy="1767840"/>
            </a:xfrm>
            <a:prstGeom prst="straightConnector1">
              <a:avLst/>
            </a:prstGeom>
            <a:noFill/>
            <a:ln cap="flat" cmpd="sng" w="9525">
              <a:solidFill>
                <a:srgbClr val="FDA739"/>
              </a:solidFill>
              <a:prstDash val="solid"/>
              <a:round/>
              <a:headEnd len="sm" w="sm" type="none"/>
              <a:tailEnd len="sm" w="sm" type="none"/>
            </a:ln>
          </p:spPr>
        </p:cxnSp>
        <p:cxnSp>
          <p:nvCxnSpPr>
            <p:cNvPr id="136" name="Google Shape;136;p20"/>
            <p:cNvCxnSpPr/>
            <p:nvPr/>
          </p:nvCxnSpPr>
          <p:spPr>
            <a:xfrm>
              <a:off x="9009065" y="1310640"/>
              <a:ext cx="0" cy="1767840"/>
            </a:xfrm>
            <a:prstGeom prst="straightConnector1">
              <a:avLst/>
            </a:prstGeom>
            <a:noFill/>
            <a:ln cap="flat" cmpd="sng" w="9525">
              <a:solidFill>
                <a:srgbClr val="FDA739"/>
              </a:solidFill>
              <a:prstDash val="solid"/>
              <a:round/>
              <a:headEnd len="sm" w="sm" type="none"/>
              <a:tailEnd len="sm" w="sm" type="none"/>
            </a:ln>
          </p:spPr>
        </p:cxnSp>
      </p:grpSp>
      <p:sp>
        <p:nvSpPr>
          <p:cNvPr id="137" name="Google Shape;137;p20"/>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nvSpPr>
        <p:spPr>
          <a:xfrm>
            <a:off x="123208" y="573002"/>
            <a:ext cx="444879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213163"/>
                </a:solidFill>
              </a:rPr>
              <a:t>Project architecture</a:t>
            </a:r>
            <a:endParaRPr/>
          </a:p>
        </p:txBody>
      </p:sp>
      <p:grpSp>
        <p:nvGrpSpPr>
          <p:cNvPr id="144" name="Google Shape;144;p21"/>
          <p:cNvGrpSpPr/>
          <p:nvPr/>
        </p:nvGrpSpPr>
        <p:grpSpPr>
          <a:xfrm>
            <a:off x="652938" y="1423707"/>
            <a:ext cx="7838124" cy="2652946"/>
            <a:chOff x="652938" y="1423707"/>
            <a:chExt cx="7838124" cy="2652946"/>
          </a:xfrm>
        </p:grpSpPr>
        <p:sp>
          <p:nvSpPr>
            <p:cNvPr id="145" name="Google Shape;145;p21"/>
            <p:cNvSpPr/>
            <p:nvPr/>
          </p:nvSpPr>
          <p:spPr>
            <a:xfrm>
              <a:off x="652938" y="1423707"/>
              <a:ext cx="7838124" cy="2652946"/>
            </a:xfrm>
            <a:custGeom>
              <a:rect b="b" l="l" r="r" t="t"/>
              <a:pathLst>
                <a:path extrusionOk="0" h="2652946" w="7838124">
                  <a:moveTo>
                    <a:pt x="0" y="0"/>
                  </a:moveTo>
                  <a:lnTo>
                    <a:pt x="7838124" y="0"/>
                  </a:lnTo>
                  <a:lnTo>
                    <a:pt x="7838124" y="2652945"/>
                  </a:lnTo>
                  <a:lnTo>
                    <a:pt x="0" y="2652945"/>
                  </a:lnTo>
                  <a:lnTo>
                    <a:pt x="0" y="0"/>
                  </a:lnTo>
                  <a:close/>
                </a:path>
              </a:pathLst>
            </a:custGeom>
            <a:blipFill rotWithShape="1">
              <a:blip r:embed="rId3">
                <a:alphaModFix/>
              </a:blip>
              <a:stretch>
                <a:fillRect b="-2936" l="0" r="0" t="-163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21"/>
            <p:cNvSpPr/>
            <p:nvPr/>
          </p:nvSpPr>
          <p:spPr>
            <a:xfrm>
              <a:off x="652938" y="1423707"/>
              <a:ext cx="7838124" cy="2652946"/>
            </a:xfrm>
            <a:prstGeom prst="rect">
              <a:avLst/>
            </a:prstGeom>
            <a:noFill/>
            <a:ln cap="flat"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147" name="Google Shape;147;p21"/>
          <p:cNvSpPr txBox="1"/>
          <p:nvPr/>
        </p:nvSpPr>
        <p:spPr>
          <a:xfrm>
            <a:off x="3012625" y="1423700"/>
            <a:ext cx="2189700" cy="7953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API Key Authentication</a:t>
            </a:r>
            <a:endParaRPr sz="1700"/>
          </a:p>
        </p:txBody>
      </p:sp>
      <p:sp>
        <p:nvSpPr>
          <p:cNvPr id="148" name="Google Shape;148;p21"/>
          <p:cNvSpPr txBox="1"/>
          <p:nvPr/>
        </p:nvSpPr>
        <p:spPr>
          <a:xfrm>
            <a:off x="5869050" y="1423700"/>
            <a:ext cx="2189700" cy="7953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request processing</a:t>
            </a:r>
            <a:endParaRPr sz="1700"/>
          </a:p>
        </p:txBody>
      </p:sp>
      <p:sp>
        <p:nvSpPr>
          <p:cNvPr id="149" name="Google Shape;149;p21"/>
          <p:cNvSpPr txBox="1"/>
          <p:nvPr/>
        </p:nvSpPr>
        <p:spPr>
          <a:xfrm>
            <a:off x="5869050" y="3030975"/>
            <a:ext cx="2189700" cy="9075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rPr>
              <a:t>response generation</a:t>
            </a:r>
            <a:endParaRPr sz="1700"/>
          </a:p>
        </p:txBody>
      </p:sp>
      <p:sp>
        <p:nvSpPr>
          <p:cNvPr id="150" name="Google Shape;150;p21"/>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123209" y="573002"/>
            <a:ext cx="4448792"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Algorithm</a:t>
            </a:r>
            <a:endParaRPr/>
          </a:p>
        </p:txBody>
      </p:sp>
      <p:sp>
        <p:nvSpPr>
          <p:cNvPr id="157" name="Google Shape;157;p22"/>
          <p:cNvSpPr txBox="1"/>
          <p:nvPr/>
        </p:nvSpPr>
        <p:spPr>
          <a:xfrm>
            <a:off x="132397" y="1061211"/>
            <a:ext cx="43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t/>
            </a:r>
            <a:endParaRPr/>
          </a:p>
        </p:txBody>
      </p:sp>
      <p:sp>
        <p:nvSpPr>
          <p:cNvPr id="158" name="Google Shape;158;p22"/>
          <p:cNvSpPr txBox="1"/>
          <p:nvPr/>
        </p:nvSpPr>
        <p:spPr>
          <a:xfrm>
            <a:off x="132408" y="988942"/>
            <a:ext cx="7557900" cy="4381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rPr>
              <a:t>pip install openai</a:t>
            </a:r>
            <a:endParaRPr b="1">
              <a:solidFill>
                <a:schemeClr val="dk1"/>
              </a:solidFill>
              <a:highlight>
                <a:srgbClr val="FFFFFF"/>
              </a:highlight>
            </a:endParaRPr>
          </a:p>
          <a:p>
            <a:pPr indent="0" lvl="0" marL="0" marR="0" rtl="0" algn="just">
              <a:lnSpc>
                <a:spcPct val="150000"/>
              </a:lnSpc>
              <a:spcBef>
                <a:spcPts val="0"/>
              </a:spcBef>
              <a:spcAft>
                <a:spcPts val="0"/>
              </a:spcAft>
              <a:buClr>
                <a:schemeClr val="dk1"/>
              </a:buClr>
              <a:buSzPts val="1100"/>
              <a:buFont typeface="Arial"/>
              <a:buNone/>
            </a:pPr>
            <a:r>
              <a:rPr b="1" lang="en-US">
                <a:solidFill>
                  <a:schemeClr val="dk1"/>
                </a:solidFill>
                <a:highlight>
                  <a:srgbClr val="FFFFFF"/>
                </a:highlight>
              </a:rPr>
              <a:t>import openai</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openai.api_key = 'your_openai_api_key'</a:t>
            </a:r>
            <a:endParaRPr b="1">
              <a:solidFill>
                <a:schemeClr val="dk1"/>
              </a:solidFill>
              <a:highlight>
                <a:srgbClr val="FFFFFF"/>
              </a:highlight>
            </a:endParaRPr>
          </a:p>
          <a:p>
            <a:pPr indent="0" lvl="0" marL="0" marR="0" rtl="0" algn="just">
              <a:lnSpc>
                <a:spcPct val="150000"/>
              </a:lnSpc>
              <a:spcBef>
                <a:spcPts val="0"/>
              </a:spcBef>
              <a:spcAft>
                <a:spcPts val="0"/>
              </a:spcAft>
              <a:buNone/>
            </a:pPr>
            <a:r>
              <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def chat_with_gpt(prompt):</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response = openai.Completion.create(</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engine="text-davinci-003", </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prompt=prompt,</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max_tokens=50 </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a:t>
            </a:r>
            <a:endParaRPr b="1">
              <a:solidFill>
                <a:schemeClr val="dk1"/>
              </a:solidFill>
              <a:highlight>
                <a:srgbClr val="FFFFFF"/>
              </a:highlight>
            </a:endParaRPr>
          </a:p>
          <a:p>
            <a:pPr indent="0" lvl="0" marL="0" marR="0" rtl="0" algn="just">
              <a:lnSpc>
                <a:spcPct val="150000"/>
              </a:lnSpc>
              <a:spcBef>
                <a:spcPts val="0"/>
              </a:spcBef>
              <a:spcAft>
                <a:spcPts val="0"/>
              </a:spcAft>
              <a:buNone/>
            </a:pPr>
            <a:r>
              <a:rPr b="1" lang="en-US">
                <a:solidFill>
                  <a:schemeClr val="dk1"/>
                </a:solidFill>
                <a:highlight>
                  <a:srgbClr val="FFFFFF"/>
                </a:highlight>
              </a:rPr>
              <a:t>	return response.choices[0].text.strip()</a:t>
            </a:r>
            <a:endParaRPr b="1">
              <a:solidFill>
                <a:schemeClr val="dk1"/>
              </a:solidFill>
              <a:highlight>
                <a:srgbClr val="FFFFFF"/>
              </a:highlight>
            </a:endParaRPr>
          </a:p>
          <a:p>
            <a:pPr indent="0" lvl="0" marL="0" marR="0" rtl="0" algn="just">
              <a:lnSpc>
                <a:spcPct val="150000"/>
              </a:lnSpc>
              <a:spcBef>
                <a:spcPts val="0"/>
              </a:spcBef>
              <a:spcAft>
                <a:spcPts val="0"/>
              </a:spcAft>
              <a:buClr>
                <a:schemeClr val="dk1"/>
              </a:buClr>
              <a:buSzPts val="1100"/>
              <a:buFont typeface="Arial"/>
              <a:buNone/>
            </a:pPr>
            <a:r>
              <a:t/>
            </a:r>
            <a:endParaRPr b="1">
              <a:solidFill>
                <a:schemeClr val="dk1"/>
              </a:solidFill>
              <a:highlight>
                <a:srgbClr val="FFFFFF"/>
              </a:highlight>
            </a:endParaRPr>
          </a:p>
          <a:p>
            <a:pPr indent="0" lvl="0" marL="457200" marR="0" rtl="0" algn="l">
              <a:lnSpc>
                <a:spcPct val="100000"/>
              </a:lnSpc>
              <a:spcBef>
                <a:spcPts val="800"/>
              </a:spcBef>
              <a:spcAft>
                <a:spcPts val="800"/>
              </a:spcAft>
              <a:buNone/>
            </a:pPr>
            <a:r>
              <a:t/>
            </a:r>
            <a:endParaRPr/>
          </a:p>
        </p:txBody>
      </p:sp>
      <p:sp>
        <p:nvSpPr>
          <p:cNvPr id="159" name="Google Shape;159;p22"/>
          <p:cNvSpPr/>
          <p:nvPr/>
        </p:nvSpPr>
        <p:spPr>
          <a:xfrm>
            <a:off x="126475" y="50"/>
            <a:ext cx="5858400" cy="400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2000">
                <a:solidFill>
                  <a:srgbClr val="F2F2F2"/>
                </a:solidFill>
              </a:rPr>
              <a:t>AI CHATBOT USING CHATGPT - OPEN AI API</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